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04" r:id="rId4"/>
    <p:sldId id="294" r:id="rId5"/>
    <p:sldId id="301" r:id="rId6"/>
    <p:sldId id="300" r:id="rId7"/>
    <p:sldId id="267" r:id="rId8"/>
    <p:sldId id="268" r:id="rId9"/>
    <p:sldId id="295" r:id="rId10"/>
    <p:sldId id="305" r:id="rId11"/>
    <p:sldId id="306" r:id="rId12"/>
    <p:sldId id="296" r:id="rId13"/>
    <p:sldId id="307" r:id="rId14"/>
    <p:sldId id="297" r:id="rId15"/>
    <p:sldId id="269" r:id="rId16"/>
    <p:sldId id="270" r:id="rId17"/>
    <p:sldId id="271" r:id="rId18"/>
    <p:sldId id="272" r:id="rId19"/>
    <p:sldId id="298" r:id="rId20"/>
    <p:sldId id="273" r:id="rId21"/>
    <p:sldId id="274" r:id="rId22"/>
    <p:sldId id="275" r:id="rId23"/>
    <p:sldId id="303" r:id="rId24"/>
    <p:sldId id="30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8BA00-68A1-4F53-90B3-8EBCA120C82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447F9-DB33-4099-BE3A-3A462910EAA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D8532-9C5D-4676-B287-15EB2E3353D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87473-7D05-407B-827B-E3246D252C3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FEB2-4AF2-4EC1-9874-4167DD0B82A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CDE24-3064-4A82-A50E-2E1325F2D5B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D235-9002-4F38-8EEA-70F29765DF3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986F6-1210-4E86-A335-D25545F5683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181DC-7880-4991-9D30-6C8AF6FF39B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27B7-3FB4-4A9A-9DB3-05CA5E2FCF9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EABEA-F031-4B8F-BC7C-DDEA688F63E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50000">
              <a:schemeClr val="tx2">
                <a:lumMod val="50000"/>
              </a:schemeClr>
            </a:gs>
            <a:gs pos="100000">
              <a:schemeClr val="tx1"/>
            </a:gs>
          </a:gsLst>
          <a:lin ang="7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B29609F-FA25-477A-B1B3-F41A6FB4AE7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83024"/>
            <a:ext cx="86106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Aft>
                <a:spcPts val="600"/>
              </a:spcAft>
              <a:buFont typeface="+mj-lt"/>
              <a:buAutoNum type="arabicPeriod"/>
            </a:pPr>
            <a:r>
              <a:rPr lang="en-NZ" sz="3600" dirty="0" smtClean="0">
                <a:solidFill>
                  <a:schemeClr val="bg1"/>
                </a:solidFill>
              </a:rPr>
              <a:t>Describe two major properties of </a:t>
            </a:r>
            <a:r>
              <a:rPr lang="en-NZ" sz="3600" i="1" dirty="0" smtClean="0">
                <a:solidFill>
                  <a:schemeClr val="bg1"/>
                </a:solidFill>
              </a:rPr>
              <a:t>electromagnetic waves</a:t>
            </a:r>
          </a:p>
          <a:p>
            <a:pPr marL="742950" indent="-742950">
              <a:spcAft>
                <a:spcPts val="600"/>
              </a:spcAft>
              <a:buFont typeface="+mj-lt"/>
              <a:buAutoNum type="arabicPeriod"/>
            </a:pPr>
            <a:r>
              <a:rPr lang="en-NZ" sz="3600" dirty="0" smtClean="0">
                <a:solidFill>
                  <a:schemeClr val="bg1"/>
                </a:solidFill>
              </a:rPr>
              <a:t>Describe why sometimes we can get bad reception of signals (e.g. radio, cell phone) in a town</a:t>
            </a:r>
          </a:p>
          <a:p>
            <a:pPr marL="742950" indent="-742950">
              <a:spcAft>
                <a:spcPts val="600"/>
              </a:spcAft>
              <a:buFont typeface="+mj-lt"/>
              <a:buAutoNum type="arabicPeriod"/>
            </a:pPr>
            <a:r>
              <a:rPr lang="en-NZ" sz="3600" dirty="0" smtClean="0">
                <a:solidFill>
                  <a:schemeClr val="bg1"/>
                </a:solidFill>
              </a:rPr>
              <a:t>When two waves meet:</a:t>
            </a:r>
          </a:p>
          <a:p>
            <a:pPr marL="1200150" lvl="1" indent="-742950">
              <a:spcAft>
                <a:spcPts val="600"/>
              </a:spcAft>
            </a:pPr>
            <a:r>
              <a:rPr lang="en-NZ" sz="3600" dirty="0" smtClean="0">
                <a:solidFill>
                  <a:schemeClr val="bg1"/>
                </a:solidFill>
              </a:rPr>
              <a:t>	</a:t>
            </a:r>
            <a:r>
              <a:rPr lang="en-NZ" sz="3600" i="1" dirty="0" smtClean="0">
                <a:solidFill>
                  <a:schemeClr val="bg1"/>
                </a:solidFill>
              </a:rPr>
              <a:t>a) they bounce off each other</a:t>
            </a:r>
          </a:p>
          <a:p>
            <a:pPr marL="1200150" lvl="1" indent="-742950">
              <a:spcAft>
                <a:spcPts val="600"/>
              </a:spcAft>
            </a:pPr>
            <a:r>
              <a:rPr lang="en-NZ" sz="3600" i="1" dirty="0" smtClean="0">
                <a:solidFill>
                  <a:schemeClr val="bg1"/>
                </a:solidFill>
              </a:rPr>
              <a:t>	b) they ‘collide’ and die away</a:t>
            </a:r>
          </a:p>
          <a:p>
            <a:pPr marL="1200150" lvl="1" indent="-742950">
              <a:spcAft>
                <a:spcPts val="600"/>
              </a:spcAft>
            </a:pPr>
            <a:r>
              <a:rPr lang="en-NZ" sz="3600" i="1" dirty="0" smtClean="0">
                <a:solidFill>
                  <a:schemeClr val="bg1"/>
                </a:solidFill>
              </a:rPr>
              <a:t>	c) they pass through each other</a:t>
            </a:r>
          </a:p>
          <a:p>
            <a:pPr marL="1200150" lvl="1" indent="-742950">
              <a:spcAft>
                <a:spcPts val="600"/>
              </a:spcAft>
            </a:pPr>
            <a:r>
              <a:rPr lang="en-NZ" sz="3600" i="1" dirty="0" smtClean="0">
                <a:solidFill>
                  <a:schemeClr val="bg1"/>
                </a:solidFill>
              </a:rPr>
              <a:t>	d) they fall in love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erferenc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304800" y="228600"/>
            <a:ext cx="8534400" cy="62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Comic Sans MS" pitchFamily="66" charset="0"/>
              </a:rPr>
              <a:t>Superposition </a:t>
            </a:r>
            <a:r>
              <a:rPr lang="en-US" altLang="ko-KR" sz="4000" dirty="0" smtClean="0">
                <a:solidFill>
                  <a:schemeClr val="bg1"/>
                </a:solidFill>
                <a:latin typeface="Comic Sans MS" pitchFamily="66" charset="0"/>
              </a:rPr>
              <a:t>(Interference)</a:t>
            </a:r>
            <a:endParaRPr lang="en-US" altLang="ko-KR" sz="4000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800" dirty="0" smtClean="0">
                <a:solidFill>
                  <a:schemeClr val="bg1"/>
                </a:solidFill>
                <a:latin typeface="Comic Sans MS" pitchFamily="66" charset="0"/>
              </a:rPr>
              <a:t> Two </a:t>
            </a:r>
            <a:r>
              <a:rPr lang="en-US" altLang="ko-KR" sz="3800" dirty="0">
                <a:solidFill>
                  <a:schemeClr val="bg1"/>
                </a:solidFill>
                <a:latin typeface="Comic Sans MS" pitchFamily="66" charset="0"/>
              </a:rPr>
              <a:t>waves can be </a:t>
            </a:r>
            <a:r>
              <a:rPr lang="en-US" altLang="ko-KR" sz="3800" dirty="0">
                <a:solidFill>
                  <a:srgbClr val="FFFF00"/>
                </a:solidFill>
                <a:latin typeface="Comic Sans MS" pitchFamily="66" charset="0"/>
              </a:rPr>
              <a:t>‘added’ </a:t>
            </a:r>
            <a:r>
              <a:rPr lang="en-US" altLang="ko-KR" sz="3800" dirty="0">
                <a:solidFill>
                  <a:schemeClr val="bg1"/>
                </a:solidFill>
                <a:latin typeface="Comic Sans MS" pitchFamily="66" charset="0"/>
              </a:rPr>
              <a:t>together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8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ko-KR" sz="3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ko-KR" sz="3800" u="sng" dirty="0" smtClean="0">
                <a:solidFill>
                  <a:schemeClr val="bg1"/>
                </a:solidFill>
                <a:latin typeface="Comic Sans MS" pitchFamily="66" charset="0"/>
              </a:rPr>
              <a:t>Constructive </a:t>
            </a:r>
            <a:r>
              <a:rPr lang="en-US" altLang="ko-KR" sz="3800" u="sng" dirty="0">
                <a:solidFill>
                  <a:schemeClr val="bg1"/>
                </a:solidFill>
                <a:latin typeface="Comic Sans MS" pitchFamily="66" charset="0"/>
              </a:rPr>
              <a:t>interference</a:t>
            </a:r>
            <a:r>
              <a:rPr lang="en-US" altLang="ko-KR" sz="3800" dirty="0">
                <a:solidFill>
                  <a:schemeClr val="bg1"/>
                </a:solidFill>
                <a:latin typeface="Comic Sans MS" pitchFamily="66" charset="0"/>
              </a:rPr>
              <a:t> occurs when the two waves are </a:t>
            </a:r>
            <a:r>
              <a:rPr lang="en-US" altLang="ko-KR" sz="3800" i="1" dirty="0">
                <a:solidFill>
                  <a:srgbClr val="FFFF00"/>
                </a:solidFill>
                <a:latin typeface="Comic Sans MS" pitchFamily="66" charset="0"/>
              </a:rPr>
              <a:t>in phase</a:t>
            </a:r>
            <a:r>
              <a:rPr lang="en-US" altLang="ko-KR" sz="3800" dirty="0">
                <a:solidFill>
                  <a:schemeClr val="bg1"/>
                </a:solidFill>
                <a:latin typeface="Comic Sans MS" pitchFamily="66" charset="0"/>
              </a:rPr>
              <a:t> (i.e. crests meet crests, troughs meet troughs</a:t>
            </a:r>
            <a:r>
              <a:rPr lang="en-US" altLang="ko-KR" sz="3800" dirty="0" smtClean="0">
                <a:solidFill>
                  <a:schemeClr val="bg1"/>
                </a:solidFill>
                <a:latin typeface="Comic Sans MS" pitchFamily="66" charset="0"/>
              </a:rPr>
              <a:t>)</a:t>
            </a:r>
            <a:endParaRPr lang="en-US" altLang="ko-KR" sz="3800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8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ko-KR" sz="3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ko-KR" sz="3800" u="sng" dirty="0" smtClean="0">
                <a:solidFill>
                  <a:schemeClr val="bg1"/>
                </a:solidFill>
                <a:latin typeface="Comic Sans MS" pitchFamily="66" charset="0"/>
              </a:rPr>
              <a:t>Destructive </a:t>
            </a:r>
            <a:r>
              <a:rPr lang="en-US" altLang="ko-KR" sz="3800" u="sng" dirty="0">
                <a:solidFill>
                  <a:schemeClr val="bg1"/>
                </a:solidFill>
                <a:latin typeface="Comic Sans MS" pitchFamily="66" charset="0"/>
              </a:rPr>
              <a:t>interference</a:t>
            </a:r>
            <a:r>
              <a:rPr lang="en-US" altLang="ko-KR" sz="3800" dirty="0">
                <a:solidFill>
                  <a:schemeClr val="bg1"/>
                </a:solidFill>
                <a:latin typeface="Comic Sans MS" pitchFamily="66" charset="0"/>
              </a:rPr>
              <a:t> occurs when they are </a:t>
            </a:r>
            <a:r>
              <a:rPr lang="en-US" altLang="ko-KR" sz="3800" i="1" dirty="0">
                <a:solidFill>
                  <a:srgbClr val="FFFF00"/>
                </a:solidFill>
                <a:latin typeface="Comic Sans MS" pitchFamily="66" charset="0"/>
              </a:rPr>
              <a:t>180 degrees out of phase </a:t>
            </a:r>
            <a:r>
              <a:rPr lang="en-US" altLang="ko-KR" sz="3800" dirty="0">
                <a:solidFill>
                  <a:schemeClr val="bg1"/>
                </a:solidFill>
                <a:latin typeface="Comic Sans MS" pitchFamily="66" charset="0"/>
              </a:rPr>
              <a:t>(i.e. crests meet troughs)</a:t>
            </a:r>
          </a:p>
        </p:txBody>
      </p:sp>
      <p:graphicFrame>
        <p:nvGraphicFramePr>
          <p:cNvPr id="3074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06178" name="Equation" r:id="rId3" imgW="114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anding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 descr="standwave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standwave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standwave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V:\Science\Physics\2012 Physics\Year 12\Light and Waves\Animated Files\Superposition and Standing Wave\fixed_end_point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0"/>
            <a:ext cx="5562600" cy="688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transwavepolar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33400"/>
            <a:ext cx="830580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NZ" sz="4800" b="1" u="sng" dirty="0" smtClean="0">
                <a:solidFill>
                  <a:srgbClr val="FFFF00"/>
                </a:solidFill>
              </a:rPr>
              <a:t>Homework</a:t>
            </a:r>
          </a:p>
          <a:p>
            <a:pPr marL="914400" indent="-914400">
              <a:spcAft>
                <a:spcPts val="1200"/>
              </a:spcAft>
              <a:buFont typeface="Arial" pitchFamily="34" charset="0"/>
              <a:buChar char="•"/>
            </a:pPr>
            <a:r>
              <a:rPr lang="en-NZ" sz="4800" dirty="0" smtClean="0">
                <a:solidFill>
                  <a:schemeClr val="bg1"/>
                </a:solidFill>
              </a:rPr>
              <a:t>Read textbook pages 45 ~ 53</a:t>
            </a:r>
          </a:p>
          <a:p>
            <a:pPr marL="914400" indent="-914400">
              <a:spcAft>
                <a:spcPts val="1200"/>
              </a:spcAft>
              <a:buFont typeface="Arial" pitchFamily="34" charset="0"/>
              <a:buChar char="•"/>
            </a:pPr>
            <a:r>
              <a:rPr lang="en-NZ" sz="4800" dirty="0" smtClean="0">
                <a:solidFill>
                  <a:schemeClr val="bg1"/>
                </a:solidFill>
              </a:rPr>
              <a:t>Do Activity 4C questions:     3, 5, 6, 8, 9 and 10 only</a:t>
            </a:r>
            <a:endParaRPr lang="en-NZ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sound_stat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G12C6_0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857250"/>
            <a:ext cx="8001000" cy="60007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" y="304800"/>
            <a:ext cx="8763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3000" b="1" dirty="0" smtClean="0">
                <a:latin typeface="Calibri" pitchFamily="34" charset="0"/>
              </a:rPr>
              <a:t>Dark circle = crest (wavefront)        </a:t>
            </a:r>
            <a:r>
              <a:rPr lang="en-NZ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</a:rPr>
              <a:t>Grey circle = trough</a:t>
            </a:r>
            <a:endParaRPr lang="en-NZ" sz="30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304800" y="324445"/>
            <a:ext cx="8534400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Interference Pattern</a:t>
            </a:r>
            <a:endParaRPr lang="en-US" altLang="ko-KR" sz="3400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ko-KR" sz="3400" u="sng" dirty="0" smtClean="0">
                <a:solidFill>
                  <a:srgbClr val="FFFF00"/>
                </a:solidFill>
                <a:latin typeface="Comic Sans MS" pitchFamily="66" charset="0"/>
              </a:rPr>
              <a:t>Anti-nodes</a:t>
            </a: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 (anti-nodal line) are formed when </a:t>
            </a:r>
            <a:r>
              <a:rPr lang="en-US" altLang="ko-KR" sz="3400" u="sng" dirty="0" smtClean="0">
                <a:solidFill>
                  <a:srgbClr val="FFFF00"/>
                </a:solidFill>
                <a:latin typeface="Comic Sans MS" pitchFamily="66" charset="0"/>
              </a:rPr>
              <a:t>constructive interference</a:t>
            </a: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ko-KR" sz="3400" dirty="0">
                <a:solidFill>
                  <a:schemeClr val="bg1"/>
                </a:solidFill>
                <a:latin typeface="Comic Sans MS" pitchFamily="66" charset="0"/>
              </a:rPr>
              <a:t>occurs </a:t>
            </a: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where two </a:t>
            </a:r>
            <a:r>
              <a:rPr lang="en-US" altLang="ko-KR" sz="3400" dirty="0">
                <a:solidFill>
                  <a:schemeClr val="bg1"/>
                </a:solidFill>
                <a:latin typeface="Comic Sans MS" pitchFamily="66" charset="0"/>
              </a:rPr>
              <a:t>waves are </a:t>
            </a:r>
            <a:r>
              <a:rPr lang="en-US" altLang="ko-KR" sz="3400" u="sng" dirty="0">
                <a:solidFill>
                  <a:srgbClr val="FFFF00"/>
                </a:solidFill>
                <a:latin typeface="Comic Sans MS" pitchFamily="66" charset="0"/>
              </a:rPr>
              <a:t>in </a:t>
            </a:r>
            <a:r>
              <a:rPr lang="en-US" altLang="ko-KR" sz="3400" u="sng" dirty="0" smtClean="0">
                <a:solidFill>
                  <a:srgbClr val="FFFF00"/>
                </a:solidFill>
                <a:latin typeface="Comic Sans MS" pitchFamily="66" charset="0"/>
              </a:rPr>
              <a:t>phase</a:t>
            </a: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 because the </a:t>
            </a:r>
            <a:r>
              <a:rPr lang="en-US" altLang="ko-KR" sz="3400" u="sng" dirty="0" smtClean="0">
                <a:solidFill>
                  <a:srgbClr val="FFFF00"/>
                </a:solidFill>
                <a:latin typeface="Comic Sans MS" pitchFamily="66" charset="0"/>
              </a:rPr>
              <a:t>path differences are whole numbers</a:t>
            </a: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altLang="ko-KR" sz="3400" u="sng" dirty="0" smtClean="0">
                <a:solidFill>
                  <a:srgbClr val="FFFF00"/>
                </a:solidFill>
                <a:latin typeface="Comic Sans MS" pitchFamily="66" charset="0"/>
              </a:rPr>
              <a:t>Nodes</a:t>
            </a: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 (nodal line) are formed when </a:t>
            </a:r>
            <a:r>
              <a:rPr lang="en-US" altLang="ko-KR" sz="3400" u="sng" dirty="0" smtClean="0">
                <a:solidFill>
                  <a:srgbClr val="FFFF00"/>
                </a:solidFill>
                <a:latin typeface="Comic Sans MS" pitchFamily="66" charset="0"/>
              </a:rPr>
              <a:t>destructive interference</a:t>
            </a:r>
            <a:r>
              <a:rPr lang="en-US" altLang="ko-KR" sz="3400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occurs where two wave are </a:t>
            </a:r>
            <a:r>
              <a:rPr lang="en-US" altLang="ko-KR" sz="3400" u="sng" dirty="0" smtClean="0">
                <a:solidFill>
                  <a:srgbClr val="FFFF00"/>
                </a:solidFill>
                <a:latin typeface="Comic Sans MS" pitchFamily="66" charset="0"/>
              </a:rPr>
              <a:t>180</a:t>
            </a:r>
            <a:r>
              <a:rPr lang="en-US" altLang="ko-KR" sz="3400" u="sng" baseline="30000" dirty="0" smtClean="0">
                <a:solidFill>
                  <a:srgbClr val="FFFF00"/>
                </a:solidFill>
                <a:latin typeface="Comic Sans MS" pitchFamily="66" charset="0"/>
              </a:rPr>
              <a:t>o</a:t>
            </a:r>
            <a:r>
              <a:rPr lang="en-US" altLang="ko-KR" sz="3400" u="sng" dirty="0" smtClean="0">
                <a:solidFill>
                  <a:srgbClr val="FFFF00"/>
                </a:solidFill>
                <a:latin typeface="Comic Sans MS" pitchFamily="66" charset="0"/>
              </a:rPr>
              <a:t> out of phase</a:t>
            </a: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 because the </a:t>
            </a:r>
            <a:r>
              <a:rPr lang="en-US" altLang="ko-KR" sz="3400" u="sng" dirty="0" smtClean="0">
                <a:solidFill>
                  <a:srgbClr val="FFFF00"/>
                </a:solidFill>
                <a:latin typeface="Comic Sans MS" pitchFamily="66" charset="0"/>
              </a:rPr>
              <a:t>path differences are odd numbers of ½ wave length</a:t>
            </a:r>
            <a:r>
              <a:rPr lang="en-US" altLang="ko-KR" sz="34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en-US" altLang="ko-KR" sz="3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3074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93890" name="Equation" r:id="rId3" imgW="114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502920"/>
          <a:ext cx="8077200" cy="589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4038600"/>
              </a:tblGrid>
              <a:tr h="1219200"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Constructive</a:t>
                      </a:r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Interference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Destructive Interference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19200"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Anti</a:t>
                      </a:r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Nodes </a:t>
                      </a:r>
                    </a:p>
                    <a:p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(anti nodal line)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Nodes </a:t>
                      </a:r>
                    </a:p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(nodal line)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19200"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Crest</a:t>
                      </a:r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+ Crest</a:t>
                      </a:r>
                    </a:p>
                    <a:p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Trough + Trough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Crest + Trough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In phase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180</a:t>
                      </a:r>
                      <a:r>
                        <a:rPr lang="en-NZ" sz="3200" b="0" baseline="300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o</a:t>
                      </a:r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out of phase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19200"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Path differences are whole numbers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NZ" sz="3200" b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Path differences are whole numbers</a:t>
                      </a:r>
                      <a:r>
                        <a:rPr lang="en-NZ" sz="3200" b="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> + ½ wavelength</a:t>
                      </a:r>
                      <a:endParaRPr lang="en-NZ" sz="3200" b="0" dirty="0">
                        <a:solidFill>
                          <a:schemeClr val="tx1"/>
                        </a:solidFill>
                        <a:latin typeface="Comic Sans MS" pitchFamily="66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04800" y="896938"/>
            <a:ext cx="85344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4800" u="sng" dirty="0">
                <a:solidFill>
                  <a:schemeClr val="bg1"/>
                </a:solidFill>
                <a:latin typeface="Comic Sans MS" pitchFamily="66" charset="0"/>
              </a:rPr>
              <a:t>The Properties of Waves</a:t>
            </a:r>
          </a:p>
          <a:p>
            <a:pPr marL="742950" indent="-742950" algn="ctr">
              <a:spcBef>
                <a:spcPct val="50000"/>
              </a:spcBef>
              <a:buFontTx/>
              <a:buAutoNum type="arabicPeriod"/>
              <a:defRPr/>
            </a:pPr>
            <a:r>
              <a:rPr lang="en-US" altLang="ko-KR" sz="4400" dirty="0">
                <a:solidFill>
                  <a:schemeClr val="bg1"/>
                </a:solidFill>
                <a:latin typeface="Comic Sans MS" pitchFamily="66" charset="0"/>
              </a:rPr>
              <a:t>Reflection</a:t>
            </a:r>
          </a:p>
          <a:p>
            <a:pPr marL="742950" indent="-742950" algn="ctr">
              <a:spcBef>
                <a:spcPct val="50000"/>
              </a:spcBef>
              <a:buFontTx/>
              <a:buAutoNum type="arabicPeriod"/>
              <a:defRPr/>
            </a:pPr>
            <a:r>
              <a:rPr lang="en-US" altLang="ko-KR" sz="4400" dirty="0">
                <a:solidFill>
                  <a:schemeClr val="bg1"/>
                </a:solidFill>
                <a:latin typeface="Comic Sans MS" pitchFamily="66" charset="0"/>
              </a:rPr>
              <a:t>Refraction</a:t>
            </a:r>
          </a:p>
          <a:p>
            <a:pPr marL="742950" indent="-742950" algn="ctr">
              <a:spcBef>
                <a:spcPct val="50000"/>
              </a:spcBef>
              <a:buFontTx/>
              <a:buAutoNum type="arabicPeriod"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Comic Sans MS" pitchFamily="66" charset="0"/>
              </a:rPr>
              <a:t>Superposition</a:t>
            </a:r>
            <a:endParaRPr lang="en-US" altLang="ko-KR" sz="4400" dirty="0">
              <a:solidFill>
                <a:schemeClr val="bg1"/>
              </a:solidFill>
              <a:latin typeface="Comic Sans MS" pitchFamily="66" charset="0"/>
            </a:endParaRPr>
          </a:p>
          <a:p>
            <a:pPr marL="742950" indent="-742950" algn="ctr">
              <a:spcBef>
                <a:spcPct val="50000"/>
              </a:spcBef>
              <a:buFontTx/>
              <a:buAutoNum type="arabicPeriod"/>
              <a:defRPr/>
            </a:pPr>
            <a:r>
              <a:rPr lang="en-US" altLang="ko-KR" sz="4400" dirty="0" smtClean="0">
                <a:solidFill>
                  <a:schemeClr val="bg1"/>
                </a:solidFill>
                <a:latin typeface="Comic Sans MS" pitchFamily="66" charset="0"/>
              </a:rPr>
              <a:t>Diffraction </a:t>
            </a:r>
            <a:endParaRPr lang="en-US" altLang="ko-KR" sz="4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57200"/>
            <a:ext cx="8305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800" u="sng" dirty="0" smtClean="0">
                <a:solidFill>
                  <a:schemeClr val="bg1"/>
                </a:solidFill>
                <a:latin typeface="Calibri" pitchFamily="34" charset="0"/>
              </a:rPr>
              <a:t>Question:</a:t>
            </a:r>
          </a:p>
          <a:p>
            <a:endParaRPr lang="en-NZ" sz="48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NZ" sz="4800" dirty="0" smtClean="0">
                <a:solidFill>
                  <a:schemeClr val="bg1"/>
                </a:solidFill>
                <a:latin typeface="Calibri" pitchFamily="34" charset="0"/>
              </a:rPr>
              <a:t>Have you ever experienced getting a really bad cell phone reception when in the middle of open, urban area?</a:t>
            </a:r>
            <a:endParaRPr lang="en-NZ" sz="6600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57200"/>
            <a:ext cx="8305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800" u="sng" dirty="0" smtClean="0">
                <a:solidFill>
                  <a:schemeClr val="bg1"/>
                </a:solidFill>
                <a:latin typeface="Calibri" pitchFamily="34" charset="0"/>
              </a:rPr>
              <a:t>Question:</a:t>
            </a:r>
          </a:p>
          <a:p>
            <a:endParaRPr lang="en-NZ" sz="4800" dirty="0" smtClean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NZ" sz="4800" dirty="0" smtClean="0">
                <a:solidFill>
                  <a:schemeClr val="bg1"/>
                </a:solidFill>
                <a:latin typeface="Calibri" pitchFamily="34" charset="0"/>
              </a:rPr>
              <a:t>What happens when a wave meets another wave?</a:t>
            </a:r>
          </a:p>
          <a:p>
            <a:endParaRPr lang="en-NZ" sz="4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en-NZ" sz="6600" dirty="0" smtClean="0">
                <a:solidFill>
                  <a:schemeClr val="bg1"/>
                </a:solidFill>
                <a:latin typeface="Calibri" pitchFamily="34" charset="0"/>
              </a:rPr>
              <a:t>Wave + Wave =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wave_superposition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wave_superposition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flection_at_fixed_and_free_string_ends_single_puls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6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11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273</Words>
  <Application>Microsoft Office PowerPoint</Application>
  <PresentationFormat>On-screen Show (4:3)</PresentationFormat>
  <Paragraphs>44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기본 디자인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Ministry of Education</cp:lastModifiedBy>
  <cp:revision>40</cp:revision>
  <dcterms:created xsi:type="dcterms:W3CDTF">2006-08-16T00:00:00Z</dcterms:created>
  <dcterms:modified xsi:type="dcterms:W3CDTF">2012-03-29T20:10:35Z</dcterms:modified>
</cp:coreProperties>
</file>